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Fraunces Extra Bold"/>
      <p:regular r:id="rId21"/>
    </p:embeddedFont>
    <p:embeddedFont>
      <p:font typeface="Fraunces Extra Bold"/>
      <p:regular r:id="rId22"/>
    </p:embeddedFont>
    <p:embeddedFont>
      <p:font typeface="Nobile"/>
      <p:regular r:id="rId23"/>
    </p:embeddedFont>
    <p:embeddedFont>
      <p:font typeface="Nobile"/>
      <p:regular r:id="rId24"/>
    </p:embeddedFont>
    <p:embeddedFont>
      <p:font typeface="Nobile"/>
      <p:regular r:id="rId25"/>
    </p:embeddedFont>
    <p:embeddedFont>
      <p:font typeface="Nobile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463993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Trabalho Prático II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3963591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Lucas Santos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444496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Matheus Telles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92633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Rafael Munhoz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864037" y="5407700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Rafael Urbanek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88906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Thiago Mello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6370439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Vitor Cumim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1E7D2">
              <a:alpha val="8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1602819"/>
            <a:ext cx="7262217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Avaliação de Jogadores</a:t>
            </a:r>
            <a:endParaRPr lang="en-US" sz="4850" dirty="0"/>
          </a:p>
        </p:txBody>
      </p:sp>
      <p:sp>
        <p:nvSpPr>
          <p:cNvPr id="5" name="Shape 2"/>
          <p:cNvSpPr/>
          <p:nvPr/>
        </p:nvSpPr>
        <p:spPr>
          <a:xfrm>
            <a:off x="864037" y="2744629"/>
            <a:ext cx="6327815" cy="1817608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6" name="Text 3"/>
          <p:cNvSpPr/>
          <p:nvPr/>
        </p:nvSpPr>
        <p:spPr>
          <a:xfrm>
            <a:off x="1110853" y="29914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Acesso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110853" y="3525322"/>
            <a:ext cx="583418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Jogador acessa a página da partida finalizada.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668" y="2744629"/>
            <a:ext cx="6327815" cy="1817608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7685484" y="299144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Avaliação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7685484" y="3525322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Atribui notas de 1 a 5 estrelas para cada participante.</a:t>
            </a:r>
            <a:endParaRPr lang="en-US" sz="1900" dirty="0"/>
          </a:p>
        </p:txBody>
      </p:sp>
      <p:sp>
        <p:nvSpPr>
          <p:cNvPr id="11" name="Shape 8"/>
          <p:cNvSpPr/>
          <p:nvPr/>
        </p:nvSpPr>
        <p:spPr>
          <a:xfrm>
            <a:off x="864037" y="4809053"/>
            <a:ext cx="6327815" cy="1817608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12" name="Text 9"/>
          <p:cNvSpPr/>
          <p:nvPr/>
        </p:nvSpPr>
        <p:spPr>
          <a:xfrm>
            <a:off x="1110853" y="505587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Comentários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1110853" y="5589746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Pode deixar comentários opcionais sobre os jogadores avaliados.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7438668" y="4809053"/>
            <a:ext cx="6327815" cy="1817608"/>
          </a:xfrm>
          <a:prstGeom prst="roundRect">
            <a:avLst>
              <a:gd name="adj" fmla="val 12225"/>
            </a:avLst>
          </a:prstGeom>
          <a:solidFill>
            <a:srgbClr val="E8F3E8"/>
          </a:solidFill>
          <a:ln/>
        </p:spPr>
      </p:sp>
      <p:sp>
        <p:nvSpPr>
          <p:cNvPr id="15" name="Text 12"/>
          <p:cNvSpPr/>
          <p:nvPr/>
        </p:nvSpPr>
        <p:spPr>
          <a:xfrm>
            <a:off x="7685484" y="505587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Atualização</a:t>
            </a:r>
            <a:endParaRPr lang="en-US" sz="2400" dirty="0"/>
          </a:p>
        </p:txBody>
      </p:sp>
      <p:sp>
        <p:nvSpPr>
          <p:cNvPr id="16" name="Text 13"/>
          <p:cNvSpPr/>
          <p:nvPr/>
        </p:nvSpPr>
        <p:spPr>
          <a:xfrm>
            <a:off x="7685484" y="5589746"/>
            <a:ext cx="5834182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Sistema registra avaliações e atualiza médias dos jogadores.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87824" y="540425"/>
            <a:ext cx="5936575" cy="614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Diagrama de Atividades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8614" y="1547574"/>
            <a:ext cx="8233053" cy="614148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174" y="493514"/>
            <a:ext cx="4553426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Diagrama de Estado</a:t>
            </a:r>
            <a:endParaRPr lang="en-US" sz="3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4784" y="1413272"/>
            <a:ext cx="6660713" cy="632579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6284" y="588050"/>
            <a:ext cx="5556766" cy="666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Diagrama de Classes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9609" y="1680924"/>
            <a:ext cx="5651063" cy="596050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678894"/>
            <a:ext cx="731067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Obrigado pela atenção! </a:t>
            </a:r>
            <a:endParaRPr lang="en-US" sz="4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563761"/>
            <a:ext cx="5125403" cy="640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Atores do Sistema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3871" y="1742480"/>
            <a:ext cx="461248" cy="461248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57699" y="1819275"/>
            <a:ext cx="153472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870025" y="1742480"/>
            <a:ext cx="256270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Usuário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870025" y="2185749"/>
            <a:ext cx="70429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Representa todos os usuários do sistema.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6203871" y="2949297"/>
            <a:ext cx="461248" cy="461248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334006" y="3026093"/>
            <a:ext cx="20097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6870025" y="2949297"/>
            <a:ext cx="256270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Jogador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6870025" y="3392567"/>
            <a:ext cx="7042904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Possui nível técnico, função, localização e idade. Pode pagar, avaliar e conversar.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203871" y="4484132"/>
            <a:ext cx="461248" cy="461248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341626" y="4560927"/>
            <a:ext cx="185738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6870025" y="4484132"/>
            <a:ext cx="2562701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Organizador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870025" y="4927402"/>
            <a:ext cx="70429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Cria e mantém partidas, conversa com administrador de quadra.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203871" y="5690949"/>
            <a:ext cx="461248" cy="461248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329958" y="5767745"/>
            <a:ext cx="20895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6870025" y="5690949"/>
            <a:ext cx="346983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Administrador de Quadras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6870025" y="6134219"/>
            <a:ext cx="70429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Responsável por quadras particulares, recebe pagamentos após jogos.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203871" y="6897767"/>
            <a:ext cx="461248" cy="461248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</p:sp>
      <p:sp>
        <p:nvSpPr>
          <p:cNvPr id="21" name="Text 18"/>
          <p:cNvSpPr/>
          <p:nvPr/>
        </p:nvSpPr>
        <p:spPr>
          <a:xfrm>
            <a:off x="6339007" y="6974562"/>
            <a:ext cx="19085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400" dirty="0"/>
          </a:p>
        </p:txBody>
      </p:sp>
      <p:sp>
        <p:nvSpPr>
          <p:cNvPr id="22" name="Text 19"/>
          <p:cNvSpPr/>
          <p:nvPr/>
        </p:nvSpPr>
        <p:spPr>
          <a:xfrm>
            <a:off x="6870025" y="6897767"/>
            <a:ext cx="3667125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Processador de Pagamentos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6870025" y="7341037"/>
            <a:ext cx="70429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Representa a dinâmica monetária do sistema.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359" y="464106"/>
            <a:ext cx="5309711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100"/>
              </a:lnSpc>
              <a:buNone/>
            </a:pPr>
            <a:r>
              <a:rPr lang="en-US" sz="33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Diagrama de Caso de Uso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0185" y="1242893"/>
            <a:ext cx="5949910" cy="65224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552" y="803791"/>
            <a:ext cx="5668328" cy="708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Casos de Uso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552" y="1965722"/>
            <a:ext cx="6408301" cy="1668899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4" name="Text 2"/>
          <p:cNvSpPr/>
          <p:nvPr/>
        </p:nvSpPr>
        <p:spPr>
          <a:xfrm>
            <a:off x="1020247" y="2192417"/>
            <a:ext cx="2902625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Cadastro de Usuário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247" y="2682597"/>
            <a:ext cx="5954911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que os usuários criem suas contas e forneçam informações importantes para a plataforma.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1965722"/>
            <a:ext cx="6408301" cy="1668899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7" name="Text 5"/>
          <p:cNvSpPr/>
          <p:nvPr/>
        </p:nvSpPr>
        <p:spPr>
          <a:xfrm>
            <a:off x="7655242" y="2192417"/>
            <a:ext cx="2834164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Buscar Partida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242" y="2682597"/>
            <a:ext cx="5954911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Possibilita a busca por partidas disponíveis com base em critérios como local, data e nível dos jogadores.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552" y="3861316"/>
            <a:ext cx="6408301" cy="1668899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1020247" y="4088011"/>
            <a:ext cx="3509010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Organização de Partidas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247" y="4578191"/>
            <a:ext cx="5954911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que os usuários criem partidas, definam regras e gerenciem os participantes.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3861316"/>
            <a:ext cx="6408301" cy="1668899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13" name="Text 11"/>
          <p:cNvSpPr/>
          <p:nvPr/>
        </p:nvSpPr>
        <p:spPr>
          <a:xfrm>
            <a:off x="7655242" y="4088011"/>
            <a:ext cx="2834164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Chat Pré-Partida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242" y="4578191"/>
            <a:ext cx="5954911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Facilita a comunicação entre jogadores, organizadores e administradores de quadra.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552" y="5756910"/>
            <a:ext cx="6408301" cy="1668899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16" name="Text 14"/>
          <p:cNvSpPr/>
          <p:nvPr/>
        </p:nvSpPr>
        <p:spPr>
          <a:xfrm>
            <a:off x="1020247" y="5983605"/>
            <a:ext cx="2834164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Pagamento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0247" y="6473785"/>
            <a:ext cx="5954911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que o jogador realize o pagamento referente a utilização da quadra.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5756910"/>
            <a:ext cx="6408301" cy="1668899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</p:sp>
      <p:sp>
        <p:nvSpPr>
          <p:cNvPr id="19" name="Text 17"/>
          <p:cNvSpPr/>
          <p:nvPr/>
        </p:nvSpPr>
        <p:spPr>
          <a:xfrm>
            <a:off x="7655242" y="5983605"/>
            <a:ext cx="3334226" cy="354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Avaliação de Jogadores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655242" y="6473785"/>
            <a:ext cx="5954911" cy="7253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que os usuários avaliem o desempenho dos jogadores após as partidas.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5692" y="610195"/>
            <a:ext cx="5674638" cy="692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Cadastro de Usuário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299960" y="1746052"/>
            <a:ext cx="30480" cy="5873353"/>
          </a:xfrm>
          <a:prstGeom prst="roundRect">
            <a:avLst>
              <a:gd name="adj" fmla="val 654465"/>
            </a:avLst>
          </a:prstGeom>
          <a:solidFill>
            <a:srgbClr val="CED9CE"/>
          </a:solidFill>
          <a:ln/>
        </p:spPr>
      </p:sp>
      <p:sp>
        <p:nvSpPr>
          <p:cNvPr id="4" name="Shape 2"/>
          <p:cNvSpPr/>
          <p:nvPr/>
        </p:nvSpPr>
        <p:spPr>
          <a:xfrm>
            <a:off x="6320671" y="2229445"/>
            <a:ext cx="775692" cy="30480"/>
          </a:xfrm>
          <a:prstGeom prst="roundRect">
            <a:avLst>
              <a:gd name="adj" fmla="val 654465"/>
            </a:avLst>
          </a:prstGeom>
          <a:solidFill>
            <a:srgbClr val="CED9CE"/>
          </a:solidFill>
          <a:ln/>
        </p:spPr>
      </p:sp>
      <p:sp>
        <p:nvSpPr>
          <p:cNvPr id="5" name="Shape 3"/>
          <p:cNvSpPr/>
          <p:nvPr/>
        </p:nvSpPr>
        <p:spPr>
          <a:xfrm>
            <a:off x="7065883" y="1995368"/>
            <a:ext cx="498634" cy="498634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6" name="Text 4"/>
          <p:cNvSpPr/>
          <p:nvPr/>
        </p:nvSpPr>
        <p:spPr>
          <a:xfrm>
            <a:off x="7232213" y="2078474"/>
            <a:ext cx="165973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1437561" y="1967627"/>
            <a:ext cx="465867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Usuário acessa a tela de cadastro.</a:t>
            </a:r>
            <a:endParaRPr lang="en-US" sz="2150" dirty="0"/>
          </a:p>
        </p:txBody>
      </p:sp>
      <p:sp>
        <p:nvSpPr>
          <p:cNvPr id="8" name="Shape 6"/>
          <p:cNvSpPr/>
          <p:nvPr/>
        </p:nvSpPr>
        <p:spPr>
          <a:xfrm>
            <a:off x="7534037" y="3337560"/>
            <a:ext cx="775692" cy="30480"/>
          </a:xfrm>
          <a:prstGeom prst="roundRect">
            <a:avLst>
              <a:gd name="adj" fmla="val 654465"/>
            </a:avLst>
          </a:prstGeom>
          <a:solidFill>
            <a:srgbClr val="CED9CE"/>
          </a:solidFill>
          <a:ln/>
        </p:spPr>
      </p:sp>
      <p:sp>
        <p:nvSpPr>
          <p:cNvPr id="9" name="Shape 7"/>
          <p:cNvSpPr/>
          <p:nvPr/>
        </p:nvSpPr>
        <p:spPr>
          <a:xfrm>
            <a:off x="7065883" y="3103483"/>
            <a:ext cx="498634" cy="498634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0" name="Text 8"/>
          <p:cNvSpPr/>
          <p:nvPr/>
        </p:nvSpPr>
        <p:spPr>
          <a:xfrm>
            <a:off x="7206496" y="3186589"/>
            <a:ext cx="217289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9"/>
          <p:cNvSpPr/>
          <p:nvPr/>
        </p:nvSpPr>
        <p:spPr>
          <a:xfrm>
            <a:off x="8534162" y="3075742"/>
            <a:ext cx="5320546" cy="692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Usuário preenche o formulário de cadastro.</a:t>
            </a:r>
            <a:endParaRPr lang="en-US" sz="2150" dirty="0"/>
          </a:p>
        </p:txBody>
      </p:sp>
      <p:sp>
        <p:nvSpPr>
          <p:cNvPr id="12" name="Shape 10"/>
          <p:cNvSpPr/>
          <p:nvPr/>
        </p:nvSpPr>
        <p:spPr>
          <a:xfrm>
            <a:off x="6320671" y="4334828"/>
            <a:ext cx="775692" cy="30480"/>
          </a:xfrm>
          <a:prstGeom prst="roundRect">
            <a:avLst>
              <a:gd name="adj" fmla="val 654465"/>
            </a:avLst>
          </a:prstGeom>
          <a:solidFill>
            <a:srgbClr val="CED9CE"/>
          </a:solidFill>
          <a:ln/>
        </p:spPr>
      </p:sp>
      <p:sp>
        <p:nvSpPr>
          <p:cNvPr id="13" name="Shape 11"/>
          <p:cNvSpPr/>
          <p:nvPr/>
        </p:nvSpPr>
        <p:spPr>
          <a:xfrm>
            <a:off x="7065883" y="4100751"/>
            <a:ext cx="498634" cy="498634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4" name="Text 12"/>
          <p:cNvSpPr/>
          <p:nvPr/>
        </p:nvSpPr>
        <p:spPr>
          <a:xfrm>
            <a:off x="7214711" y="4183856"/>
            <a:ext cx="200858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3"/>
          <p:cNvSpPr/>
          <p:nvPr/>
        </p:nvSpPr>
        <p:spPr>
          <a:xfrm>
            <a:off x="1795343" y="4073009"/>
            <a:ext cx="4300895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Usuário submete o formulário.</a:t>
            </a:r>
            <a:endParaRPr lang="en-US" sz="2150" dirty="0"/>
          </a:p>
        </p:txBody>
      </p:sp>
      <p:sp>
        <p:nvSpPr>
          <p:cNvPr id="16" name="Shape 14"/>
          <p:cNvSpPr/>
          <p:nvPr/>
        </p:nvSpPr>
        <p:spPr>
          <a:xfrm>
            <a:off x="7534037" y="5332214"/>
            <a:ext cx="775692" cy="30480"/>
          </a:xfrm>
          <a:prstGeom prst="roundRect">
            <a:avLst>
              <a:gd name="adj" fmla="val 654465"/>
            </a:avLst>
          </a:prstGeom>
          <a:solidFill>
            <a:srgbClr val="CED9CE"/>
          </a:solidFill>
          <a:ln/>
        </p:spPr>
      </p:sp>
      <p:sp>
        <p:nvSpPr>
          <p:cNvPr id="17" name="Shape 15"/>
          <p:cNvSpPr/>
          <p:nvPr/>
        </p:nvSpPr>
        <p:spPr>
          <a:xfrm>
            <a:off x="7065883" y="5098137"/>
            <a:ext cx="498634" cy="498634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18" name="Text 16"/>
          <p:cNvSpPr/>
          <p:nvPr/>
        </p:nvSpPr>
        <p:spPr>
          <a:xfrm>
            <a:off x="7202210" y="5181243"/>
            <a:ext cx="225981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7"/>
          <p:cNvSpPr/>
          <p:nvPr/>
        </p:nvSpPr>
        <p:spPr>
          <a:xfrm>
            <a:off x="8534162" y="5070396"/>
            <a:ext cx="338732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Sistema válida os dados.</a:t>
            </a:r>
            <a:endParaRPr lang="en-US" sz="2150" dirty="0"/>
          </a:p>
        </p:txBody>
      </p:sp>
      <p:sp>
        <p:nvSpPr>
          <p:cNvPr id="20" name="Shape 18"/>
          <p:cNvSpPr/>
          <p:nvPr/>
        </p:nvSpPr>
        <p:spPr>
          <a:xfrm>
            <a:off x="6320671" y="6329601"/>
            <a:ext cx="775692" cy="30480"/>
          </a:xfrm>
          <a:prstGeom prst="roundRect">
            <a:avLst>
              <a:gd name="adj" fmla="val 654465"/>
            </a:avLst>
          </a:prstGeom>
          <a:solidFill>
            <a:srgbClr val="CED9CE"/>
          </a:solidFill>
          <a:ln/>
        </p:spPr>
      </p:sp>
      <p:sp>
        <p:nvSpPr>
          <p:cNvPr id="21" name="Shape 19"/>
          <p:cNvSpPr/>
          <p:nvPr/>
        </p:nvSpPr>
        <p:spPr>
          <a:xfrm>
            <a:off x="7065883" y="6095524"/>
            <a:ext cx="498634" cy="498634"/>
          </a:xfrm>
          <a:prstGeom prst="roundRect">
            <a:avLst>
              <a:gd name="adj" fmla="val 40005"/>
            </a:avLst>
          </a:prstGeom>
          <a:solidFill>
            <a:srgbClr val="E8F3E8"/>
          </a:solidFill>
          <a:ln/>
        </p:spPr>
      </p:sp>
      <p:sp>
        <p:nvSpPr>
          <p:cNvPr id="22" name="Text 20"/>
          <p:cNvSpPr/>
          <p:nvPr/>
        </p:nvSpPr>
        <p:spPr>
          <a:xfrm>
            <a:off x="7211973" y="6178629"/>
            <a:ext cx="206335" cy="332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5</a:t>
            </a:r>
            <a:endParaRPr lang="en-US" sz="2600" dirty="0"/>
          </a:p>
        </p:txBody>
      </p:sp>
      <p:sp>
        <p:nvSpPr>
          <p:cNvPr id="23" name="Text 21"/>
          <p:cNvSpPr/>
          <p:nvPr/>
        </p:nvSpPr>
        <p:spPr>
          <a:xfrm>
            <a:off x="3201591" y="6067782"/>
            <a:ext cx="2894648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Sistema cria o perfil.</a:t>
            </a:r>
            <a:endParaRPr lang="en-US" sz="2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880824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Buscar Partida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2022634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Jogadores podem definir filtros específicos para encontrar partidas ideais.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4037" y="3090386"/>
            <a:ext cx="74159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sistema exibe informações completas sobre cada partida.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4037" y="4009906"/>
            <a:ext cx="340685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Filtros Personalizados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64037" y="5028248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Nível técnico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4037" y="5509617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Função desejada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4037" y="5990987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Localização da partida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864037" y="6472357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Horários disponíveis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880729" y="4009906"/>
            <a:ext cx="3406854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Visualização Detalhada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4880729" y="5028248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Nome do organizador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80729" y="5509617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e hora da partida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880729" y="5990987"/>
            <a:ext cx="34068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Localização da quadra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4880729" y="6472357"/>
            <a:ext cx="340685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100"/>
              </a:lnSpc>
              <a:buSzPct val="100000"/>
              <a:buChar char="•"/>
            </a:pPr>
            <a:r>
              <a:rPr lang="en-US" sz="19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Número de vagas disponíveis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9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295" y="537329"/>
            <a:ext cx="6049328" cy="610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Organização de Partidas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95" y="1440894"/>
            <a:ext cx="977027" cy="156317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40335" y="1636276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Criação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40335" y="2058829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organizador escolhe a quadra e o horário disponíveis.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295" y="3004066"/>
            <a:ext cx="977027" cy="156317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40335" y="3199448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Convites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40335" y="3622000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sistema envia convites aos jogadores selecionados.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95" y="4567238"/>
            <a:ext cx="977027" cy="156317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40335" y="4762619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Confirmação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40335" y="5185172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Os jogadores confirmam ou recusam o convite.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295" y="6130409"/>
            <a:ext cx="977027" cy="156317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40335" y="6325791"/>
            <a:ext cx="2442567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Notificação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40335" y="6748343"/>
            <a:ext cx="6506170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administrador da quadra é notificado sobre a reserva.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7958" y="635079"/>
            <a:ext cx="5771317" cy="721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Chat Pré-Partida</a:t>
            </a:r>
            <a:endParaRPr lang="en-US" sz="45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958" y="1702594"/>
            <a:ext cx="577096" cy="57709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7958" y="2510433"/>
            <a:ext cx="2885599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Acesso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807958" y="3009662"/>
            <a:ext cx="3590925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jogador acessa o chat da partida.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17" y="1702594"/>
            <a:ext cx="577096" cy="57709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5117" y="2510433"/>
            <a:ext cx="2885599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Exibição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4745117" y="3009662"/>
            <a:ext cx="3590925" cy="14773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sistema exibe a lista de jogadores inscritos na partida e o histórico de mensagens do chat.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58" y="5179457"/>
            <a:ext cx="577096" cy="57709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7958" y="5987296"/>
            <a:ext cx="2885599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Envio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807958" y="6486525"/>
            <a:ext cx="3590925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jogador pode enviar mensagens de texto para o chat.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117" y="5179457"/>
            <a:ext cx="577096" cy="57709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5117" y="5987296"/>
            <a:ext cx="2885599" cy="3607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Tempo Real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4745117" y="6486525"/>
            <a:ext cx="3590925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sistema exibe a mensagem em tempo real para todos os jogadores inscritos.</a:t>
            </a:r>
            <a:endParaRPr lang="en-US"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7795" y="535305"/>
            <a:ext cx="4867156" cy="6084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3B4540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Pagamento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167795" y="1654612"/>
            <a:ext cx="438031" cy="438031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5" name="Text 2"/>
          <p:cNvSpPr/>
          <p:nvPr/>
        </p:nvSpPr>
        <p:spPr>
          <a:xfrm>
            <a:off x="6313884" y="1727597"/>
            <a:ext cx="145733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1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6800493" y="1654612"/>
            <a:ext cx="529220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Acessar a plataforma e selecionar a partida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800493" y="2075617"/>
            <a:ext cx="7148513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jogador acessa a plataforma, faz login na sua conta e navega até a seção de partidas disponíveis para escolher a partida desejada.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6167795" y="3112175"/>
            <a:ext cx="438031" cy="438031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9" name="Text 6"/>
          <p:cNvSpPr/>
          <p:nvPr/>
        </p:nvSpPr>
        <p:spPr>
          <a:xfrm>
            <a:off x="6291382" y="3185160"/>
            <a:ext cx="190857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2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6800493" y="3112175"/>
            <a:ext cx="4029313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Verificar informações da partida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800493" y="3533180"/>
            <a:ext cx="7148513" cy="622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sistema exibe as informações da partida, incluindo o preço da utilização da quadra.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167795" y="4569738"/>
            <a:ext cx="438031" cy="438031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3" name="Text 10"/>
          <p:cNvSpPr/>
          <p:nvPr/>
        </p:nvSpPr>
        <p:spPr>
          <a:xfrm>
            <a:off x="6298525" y="4642723"/>
            <a:ext cx="176451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3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6800493" y="4569738"/>
            <a:ext cx="6245900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Selecionar método de pagamento e inserir detalhes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800493" y="4990743"/>
            <a:ext cx="7148513" cy="934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jogador escolhe o método de pagamento preferido (cartão de crédito, débito ou transferência bancária) e digita suas informações de cartão ou dados bancários.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6167795" y="6338768"/>
            <a:ext cx="438031" cy="438031"/>
          </a:xfrm>
          <a:prstGeom prst="roundRect">
            <a:avLst>
              <a:gd name="adj" fmla="val 40001"/>
            </a:avLst>
          </a:prstGeom>
          <a:solidFill>
            <a:srgbClr val="E8F3E8"/>
          </a:solidFill>
          <a:ln/>
        </p:spPr>
      </p:sp>
      <p:sp>
        <p:nvSpPr>
          <p:cNvPr id="17" name="Text 14"/>
          <p:cNvSpPr/>
          <p:nvPr/>
        </p:nvSpPr>
        <p:spPr>
          <a:xfrm>
            <a:off x="6287572" y="6411754"/>
            <a:ext cx="198477" cy="292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4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6800493" y="6338768"/>
            <a:ext cx="4926211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Fraunces Extra Bold" pitchFamily="34" charset="0"/>
                <a:ea typeface="Fraunces Extra Bold" pitchFamily="34" charset="-122"/>
                <a:cs typeface="Fraunces Extra Bold" pitchFamily="34" charset="-120"/>
              </a:rPr>
              <a:t>Confirmar transação e acessar a partida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800493" y="6759773"/>
            <a:ext cx="7148513" cy="934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 jogador revisa os detalhes do pagamento, incluindo o valor total, método de pagamento e informações inseridas, realiza a transação e é confirmado na partida.</a:t>
            </a: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2024-11-11T20:01:51Z</dcterms:created>
  <dcterms:modified xsi:type="dcterms:W3CDTF">2024-11-11T20:01:51Z</dcterms:modified>
</cp:coreProperties>
</file>